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795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COVID-19 Data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SQL-based analysis of global pandemic data — cases, deaths, and vaccinations. Author: [Your Name]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7053" y="529233"/>
            <a:ext cx="5907762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Challenges, Insights &amp; Next Steps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187053" y="3627239"/>
            <a:ext cx="222027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Challenges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187053" y="4043839"/>
            <a:ext cx="4007882" cy="1412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type issues: numeric fields stored as text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NULL handling: missing continent values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quality &amp; reporting inconsistency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 interpretation: careful definition of percentages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635943" y="1431965"/>
            <a:ext cx="237339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Insights &amp; Future Work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635943" y="1848564"/>
            <a:ext cx="7814786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Death rates vary widely; infection% differs from raw counts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Vaccination rollout is uneven globally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Future: time-series waves, correlation of vaccinations vs deaths, age breakdowns, economic integration, automated reports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5943" y="3115628"/>
            <a:ext cx="7814786" cy="4428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24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41382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58615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COVID-19 impact across countries to evaluate healthcare responses and outcomes.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441382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Death rates, infection rates vs population, vaccination progress, reusable SQL views/queries.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Primary Tables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4056578"/>
            <a:ext cx="4205168" cy="189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CovidDeaths — daily cases, deaths, population by location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CovidVaccinations — testing and vaccination data by location and date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5417"/>
            <a:ext cx="6054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Death Percentage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43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Calculated the likelihood of death after infection per country using total_deaths / total_cases * 100.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15314"/>
            <a:ext cx="7556421" cy="1428750"/>
          </a:xfrm>
          <a:prstGeom prst="roundRect">
            <a:avLst>
              <a:gd name="adj" fmla="val 2381"/>
            </a:avLst>
          </a:prstGeom>
          <a:solidFill>
            <a:srgbClr val="2C2C2C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4415314"/>
            <a:ext cx="7579043" cy="1428750"/>
          </a:xfrm>
          <a:prstGeom prst="roundRect">
            <a:avLst>
              <a:gd name="adj" fmla="val 2381"/>
            </a:avLst>
          </a:prstGeom>
          <a:solidFill>
            <a:srgbClr val="2C2C2C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4585335"/>
            <a:ext cx="71254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location, date, total_cases, total_deaths, (total_deaths/total_cases)*100 AS death_percentage FROM CovidDeaths WHERE location LIKE '%india%' ORDER BY 1,2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3966"/>
            <a:ext cx="6345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Infection Rate by Population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29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Identified countries with the highest percent of population infected using MAX(total_cases/population)*100.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33863"/>
            <a:ext cx="7556421" cy="1791652"/>
          </a:xfrm>
          <a:prstGeom prst="roundRect">
            <a:avLst>
              <a:gd name="adj" fmla="val 1899"/>
            </a:avLst>
          </a:prstGeom>
          <a:solidFill>
            <a:srgbClr val="2C2C2C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4233863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2C2C2C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4403884"/>
            <a:ext cx="71254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location, population, MAX(total_cases) AS HighestInfectionCount, MAX((total_cases/population))*100 AS PercentPopulationInfected FROM CovidDeaths GROUP BY location, population ORDER BY PercentPopulationInfected DESC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6218"/>
            <a:ext cx="10631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Highest Death Counts &amp; Continental Breakdown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8626"/>
            <a:ext cx="1403509" cy="867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786" y="2338626"/>
            <a:ext cx="3990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Countries with Highest Death Count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480786" y="2829044"/>
            <a:ext cx="469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Aggregated max total_deaths per location to identify the most impacted countries.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480786" y="3810000"/>
            <a:ext cx="4692610" cy="1791652"/>
          </a:xfrm>
          <a:prstGeom prst="roundRect">
            <a:avLst>
              <a:gd name="adj" fmla="val 1899"/>
            </a:avLst>
          </a:prstGeom>
          <a:solidFill>
            <a:srgbClr val="2C2C2C"/>
          </a:solidFill>
          <a:ln/>
        </p:spPr>
      </p:sp>
      <p:sp>
        <p:nvSpPr>
          <p:cNvPr id="7" name="Shape 4"/>
          <p:cNvSpPr/>
          <p:nvPr/>
        </p:nvSpPr>
        <p:spPr>
          <a:xfrm>
            <a:off x="2469475" y="3810000"/>
            <a:ext cx="4715232" cy="1791652"/>
          </a:xfrm>
          <a:prstGeom prst="roundRect">
            <a:avLst>
              <a:gd name="adj" fmla="val 1899"/>
            </a:avLst>
          </a:prstGeom>
          <a:solidFill>
            <a:srgbClr val="2C2C2C"/>
          </a:solidFill>
          <a:ln/>
        </p:spPr>
      </p:sp>
      <p:sp>
        <p:nvSpPr>
          <p:cNvPr id="8" name="Text 5"/>
          <p:cNvSpPr/>
          <p:nvPr/>
        </p:nvSpPr>
        <p:spPr>
          <a:xfrm>
            <a:off x="2696289" y="3980021"/>
            <a:ext cx="426160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location, MAX(total_deaths) AS Total_Death_Count FROM CovidDeaths GROUP BY location ORDER BY Total_Death_Count DESC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38626"/>
            <a:ext cx="1403509" cy="86737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143881" y="233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Continental Analysis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143881" y="2829044"/>
            <a:ext cx="4692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Summed cases/deaths by continent and computed death percentage = total_deaths / total_cases * 100.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43881" y="4172902"/>
            <a:ext cx="4692729" cy="2880360"/>
          </a:xfrm>
          <a:prstGeom prst="roundRect">
            <a:avLst>
              <a:gd name="adj" fmla="val 1181"/>
            </a:avLst>
          </a:prstGeom>
          <a:solidFill>
            <a:srgbClr val="2C2C2C"/>
          </a:solidFill>
          <a:ln/>
        </p:spPr>
      </p:sp>
      <p:sp>
        <p:nvSpPr>
          <p:cNvPr id="13" name="Shape 9"/>
          <p:cNvSpPr/>
          <p:nvPr/>
        </p:nvSpPr>
        <p:spPr>
          <a:xfrm>
            <a:off x="9132570" y="4172902"/>
            <a:ext cx="4715351" cy="2880360"/>
          </a:xfrm>
          <a:prstGeom prst="roundRect">
            <a:avLst>
              <a:gd name="adj" fmla="val 1181"/>
            </a:avLst>
          </a:prstGeom>
          <a:solidFill>
            <a:srgbClr val="2C2C2C"/>
          </a:solidFill>
          <a:ln/>
        </p:spPr>
      </p:sp>
      <p:sp>
        <p:nvSpPr>
          <p:cNvPr id="14" name="Text 10"/>
          <p:cNvSpPr/>
          <p:nvPr/>
        </p:nvSpPr>
        <p:spPr>
          <a:xfrm>
            <a:off x="9359384" y="4342924"/>
            <a:ext cx="426172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continent, SUM(total_cases*1.0) AS total_cases, SUM(total_deaths*1.0) AS total_deaths, SUM(total_deaths*1.0)/SUM(total_cases*1.0)*100 AS death_percentage FROM CovidDeaths WHERE continent IS NOT NULL GROUP BY continent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6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Vaccination Progress &amp; Rolling Totals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44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Tracked rolling vaccination counts per location using window functions (PARTITION BY location ORDER BY date).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25409"/>
            <a:ext cx="7556421" cy="2517458"/>
          </a:xfrm>
          <a:prstGeom prst="roundRect">
            <a:avLst>
              <a:gd name="adj" fmla="val 1352"/>
            </a:avLst>
          </a:prstGeom>
          <a:solidFill>
            <a:srgbClr val="2C2C2C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4225409"/>
            <a:ext cx="7579043" cy="2517458"/>
          </a:xfrm>
          <a:prstGeom prst="roundRect">
            <a:avLst>
              <a:gd name="adj" fmla="val 1352"/>
            </a:avLst>
          </a:prstGeom>
          <a:solidFill>
            <a:srgbClr val="2C2C2C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4395430"/>
            <a:ext cx="71254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dea.continent, dea.location, dea.date, dea.population, vac.new_vaccinations, SUM(CONVERT(int,vac.new_vaccinations)) OVER (PARTITION BY dea.Location ORDER BY dea.location, dea.Date) AS RollingPeopleVaccinated FROM CovidDeaths dea JOIN CovidVaccinations vac ON dea.location = vac.location AND dea.date = vac.date WHERE dea.continent IS NOT NULL ORDER BY 2,3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38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Vaccination Percentage Approaches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15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Calculated vaccination percentage using CTEs, temp tables, and views for flexible reporting.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62507"/>
            <a:ext cx="7556421" cy="3243263"/>
          </a:xfrm>
          <a:prstGeom prst="roundRect">
            <a:avLst>
              <a:gd name="adj" fmla="val 1049"/>
            </a:avLst>
          </a:prstGeom>
          <a:solidFill>
            <a:srgbClr val="2C2C2C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3862507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2C2C2C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4032528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PopvsVac (...) AS ( SELECT dea.continent, dea.location, dea.date, dea.population, vac.new_vaccinations, SUM(CONVERT(int,vac.new_vaccinations)) OVER (PARTITION BY dea.Location ORDER BY dea.location, dea.Date) AS RollingPeopleVaccinated FROM CovidDeaths dea JOIN CovidVaccinations vac ON dea.location = vac.location AND dea.date = vac.date WHERE dea.continent IS NOT NULL ) SELECT *, (RollingPeopleVaccinated/Population)*100 FROM PopvsVac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SQL Skills Demonstrated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25998"/>
            <a:ext cx="3090505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363986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0069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Joins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850487"/>
            <a:ext cx="26368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CovidDeaths and CovidVaccinations tables.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111109" y="3225998"/>
            <a:ext cx="3090624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4337923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5089" y="363986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37923" y="4360069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Aggregates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337923" y="48504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SUM, MAX, AVG with GROUP BY for summary metrics.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8548" y="3225998"/>
            <a:ext cx="3090624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7655362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363986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55362" y="4360069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Window Functions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55362" y="48504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PARTITION BY for running totals (rolling vaccinations).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10745986" y="3225998"/>
            <a:ext cx="3090624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972800" y="34528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9966" y="3639860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72800" y="4360069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CTEs &amp; Views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972800" y="48504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Readable queries and reusable views for reporting.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2026-02-15T10:05:46Z</dcterms:created>
  <dcterms:modified xsi:type="dcterms:W3CDTF">2026-02-15T10:05:46Z</dcterms:modified>
</cp:coreProperties>
</file>